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  <p:sldMasterId id="2147483687" r:id="rId3"/>
  </p:sldMasterIdLst>
  <p:notesMasterIdLst>
    <p:notesMasterId r:id="rId51"/>
  </p:notesMasterIdLst>
  <p:sldIdLst>
    <p:sldId id="256" r:id="rId4"/>
    <p:sldId id="286" r:id="rId5"/>
    <p:sldId id="287" r:id="rId6"/>
    <p:sldId id="288" r:id="rId7"/>
    <p:sldId id="304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9" r:id="rId18"/>
    <p:sldId id="298" r:id="rId19"/>
    <p:sldId id="300" r:id="rId20"/>
    <p:sldId id="301" r:id="rId21"/>
    <p:sldId id="302" r:id="rId22"/>
    <p:sldId id="303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54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Cliquez pour déplacer la diapo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2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9F31D51-D9B2-4F17-A3DA-C84318F0361B}" type="slidenum">
              <a:rPr lang="fr-FR" sz="1400" b="0" strike="noStrike" spc="-1">
                <a:latin typeface="Times New Roman"/>
              </a:rPr>
              <a:t>‹N°›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76000"/>
              </a:lnSpc>
            </a:pPr>
            <a:fld id="{409D3077-F9BA-4320-AD93-07C8047AD539}" type="slidenum">
              <a:rPr lang="fr-F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42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4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</p:spPr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</p:spPr>
        <p:txBody>
          <a:bodyPr anchor="ctr"/>
          <a:lstStyle/>
          <a:p>
            <a:endParaRPr lang="fr-F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76000"/>
              </a:lnSpc>
            </a:pPr>
            <a:fld id="{E337BF7A-271C-4073-BCAA-9723328C0139}" type="slidenum">
              <a:rPr lang="fr-F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43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4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</p:spPr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8000" cy="4811400"/>
          </a:xfrm>
          <a:prstGeom prst="rect">
            <a:avLst/>
          </a:prstGeom>
        </p:spPr>
        <p:txBody>
          <a:bodyPr anchor="ctr"/>
          <a:lstStyle/>
          <a:p>
            <a:endParaRPr lang="fr-FR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8760" y="272520"/>
            <a:ext cx="10968480" cy="5294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17/11/2021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2215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17/11/2021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36354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17/11/2021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08623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17/11/2021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86251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17/11/2021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9677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17/11/2021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7793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17/11/2021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70176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17/11/2021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69198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17/11/2021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590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17/11/2021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13020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17/11/2021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58434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17/11/2021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89609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17/11/2021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81013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17/11/2021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1338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17/11/2021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343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17/11/2021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803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17/11/2021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1922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2559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8760" y="272520"/>
            <a:ext cx="10968480" cy="5294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Modifier les styles du texte du masque</a:t>
            </a:r>
          </a:p>
          <a:p>
            <a:pPr marL="864000" lvl="1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296000" lvl="2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728000" lvl="3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160000" lvl="4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BE9C35BD-FE6E-4859-A305-ADB066DD9FE1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17/11/2021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E04CEDF-A80B-4D18-9734-8AFD29BE8EEB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8760" y="272520"/>
            <a:ext cx="10968480" cy="11419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AC35503-FC93-4B05-80EB-358B4BBB4043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lnSpc>
                <a:spcPct val="100000"/>
              </a:lnSpc>
            </a:pPr>
            <a:fld id="{20A2ABCA-F2B6-4616-9275-4AA3420D041B}" type="datetime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17/11/2021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0F3A801C-E2D1-4776-AB25-4F856A16E306}" type="slidenum">
              <a:rPr lang="fr-FR" sz="1200" b="0" strike="noStrike" spc="-1" smtClean="0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6512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ldOfh3tp4sIk_1u9H5daZw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stellarmate.com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iril.org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Patrick-81/NAFABox" TargetMode="External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blog.gulinux.net/en/planetary-imager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Cas3atOMPRM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jd1964/OnStep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github.com/charleslemaire0/TeenAstro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aheyeldin.com/family/khalid/khalid-m-baheyeldin.html" TargetMode="External"/><Relationship Id="rId2" Type="http://schemas.openxmlformats.org/officeDocument/2006/relationships/hyperlink" Target="http://o.baheyeldin.com:1111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dUdCSXep7k" TargetMode="External"/><Relationship Id="rId2" Type="http://schemas.openxmlformats.org/officeDocument/2006/relationships/hyperlink" Target="https://github.com/dragonlost/ArduiStepFocuser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vinferrare/arduino-st4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diycam.fr/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www.webastro.net/forums/topic/148427-camera-ccd-fabriqu&#233;-maison-quotcam86quo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astroclub.kiev.ua/" TargetMode="External"/><Relationship Id="rId5" Type="http://schemas.openxmlformats.org/officeDocument/2006/relationships/hyperlink" Target="http://astroccd.org/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1.1:5901/vnc.html" TargetMode="Externa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esentation_RCE_2018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666122" y="938748"/>
            <a:ext cx="10606081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2500"/>
          </a:bodyPr>
          <a:lstStyle/>
          <a:p>
            <a:pPr algn="ctr">
              <a:lnSpc>
                <a:spcPct val="90000"/>
              </a:lnSpc>
            </a:pPr>
            <a:r>
              <a:rPr lang="fr-FR" sz="67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La </a:t>
            </a:r>
            <a:r>
              <a:rPr lang="fr-FR" sz="6700" b="1" strike="noStrike" spc="-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NAFABox</a:t>
            </a:r>
            <a:r>
              <a:rPr lang="fr-FR" sz="67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fr-FR" sz="6700" b="1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L’Astronomie Nomade Pour Tous</a:t>
            </a:r>
          </a:p>
          <a:p>
            <a:pPr algn="ctr">
              <a:lnSpc>
                <a:spcPct val="90000"/>
              </a:lnSpc>
            </a:pPr>
            <a:r>
              <a:rPr lang="fr-FR" sz="35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(et en plus c’est gratuit !)</a:t>
            </a:r>
            <a:endParaRPr lang="fr-FR" sz="30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8D9A66-B09B-42A1-9CFA-9EAA7EE5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64" y="3600956"/>
            <a:ext cx="3025072" cy="30250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9CA304-9793-4199-ADA4-825F5EB9F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90" y="580886"/>
            <a:ext cx="840698" cy="83355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4A89CCB-6493-42EA-891C-32238CCC1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59" y="3115317"/>
            <a:ext cx="840698" cy="83355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ED9AA02-AC26-4179-8B78-4726EE9F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73" y="1298776"/>
            <a:ext cx="840698" cy="83355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27A1FAE1-4179-4CFB-BD73-8EECE4244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854" y="1414438"/>
            <a:ext cx="840698" cy="833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DC8DE-7C32-412E-B85F-887C9EC7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autres « BOX » 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8A8C47-2265-4C8E-9BED-1C4D321ECB4A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94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78C4B-EA9C-40F0-980E-B36BAE14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logiciels prise en charge</a:t>
            </a:r>
            <a:b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et interaction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EAF3E5-E982-4C11-822F-DBCF45574190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510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7E3E02-659F-4E93-ADEC-29840E7F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Noyaux principale :</a:t>
            </a:r>
            <a:b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/EKOS/KSTARS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30E32D-580A-4574-8C9B-F3873A9BB2EA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88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8AF301-F935-4976-94CF-3EAF6FEB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Logiciel pour l’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aquisition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le pilotage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DE42190-D9C0-45A8-B7C2-7312BE3A18D6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9863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9E7449-161A-4109-ABD4-DAA7095D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traitement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023A4D8-1A86-4F56-94DA-F06E47CCC461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1691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620094-7143-4B6C-AC62-9EECA0B8E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 de la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nafabox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840F5DD-3376-49B7-A1C4-94D82D6929DC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486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E0F919-189B-4FB5-8801-4CCFDB04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Utilisation de la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nafabox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F48266-3F80-4AAA-831D-D5649AED9DBA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7385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6CC5DD-DA5C-4F2F-8019-30B2ACA6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:  Le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NAFABOX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E0856C2-8278-4ADF-A07D-2DDBA36AD5BC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EA407D-1775-4C69-AFDE-732CC54D0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414" y="161362"/>
            <a:ext cx="1749984" cy="18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7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3E65E6-BB4F-434F-85CF-F66F35D7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D’autre Hardware Open Source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2C973BF-183A-43D0-9DE3-B9EB6779C759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99395A-5608-4905-83FE-639E431F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414" y="161362"/>
            <a:ext cx="1749984" cy="18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22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E1CB57BC-713F-49C9-A817-09D005475E7A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799C48-4830-4C6C-B3EF-442E8165E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0" y="576389"/>
            <a:ext cx="6081486" cy="699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E9923966-296B-42BF-ADD4-AAB905ED0417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r-FR" dirty="0"/>
              <a:t>														</a:t>
            </a:r>
            <a:r>
              <a:rPr lang="fr-FR" sz="2000" dirty="0"/>
              <a:t>*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F94D456-819C-4E5F-9DD2-091E5DCC00F2}"/>
              </a:ext>
            </a:extLst>
          </p:cNvPr>
          <p:cNvSpPr txBox="1"/>
          <p:nvPr/>
        </p:nvSpPr>
        <p:spPr>
          <a:xfrm>
            <a:off x="9597154" y="6287790"/>
            <a:ext cx="2735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*https://fontmeme.com/</a:t>
            </a:r>
          </a:p>
        </p:txBody>
      </p:sp>
    </p:spTree>
    <p:extLst>
      <p:ext uri="{BB962C8B-B14F-4D97-AF65-F5344CB8AC3E}">
        <p14:creationId xmlns:p14="http://schemas.microsoft.com/office/powerpoint/2010/main" val="1796199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6E4D2FE4-3324-4961-953C-E70058248F8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44787" y="2243791"/>
            <a:ext cx="10972440" cy="3977280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000" b="0" strike="noStrike" spc="-1" dirty="0">
                <a:latin typeface="Comic Sans MS" panose="030F0702030302020204" pitchFamily="66" charset="0"/>
              </a:rPr>
              <a:t>Code englobé par une licence qui respecte les critères de l’open source initiative 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chemeClr val="accent3">
                  <a:lumMod val="40000"/>
                  <a:lumOff val="60000"/>
                </a:schemeClr>
              </a:buClr>
              <a:buFont typeface="Arial"/>
              <a:buChar char="•"/>
            </a:pPr>
            <a:r>
              <a:rPr lang="fr-FR" b="0" strike="noStrike" spc="-1" dirty="0">
                <a:latin typeface="Comic Sans MS" panose="030F0702030302020204" pitchFamily="66" charset="0"/>
              </a:rPr>
              <a:t>Libre distribution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chemeClr val="accent3">
                  <a:lumMod val="40000"/>
                  <a:lumOff val="60000"/>
                </a:schemeClr>
              </a:buClr>
              <a:buFont typeface="Arial"/>
              <a:buChar char="•"/>
            </a:pPr>
            <a:r>
              <a:rPr lang="fr-FR" b="0" strike="noStrike" spc="-1" dirty="0">
                <a:latin typeface="Comic Sans MS" panose="030F0702030302020204" pitchFamily="66" charset="0"/>
              </a:rPr>
              <a:t>Accès au code source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chemeClr val="accent3">
                  <a:lumMod val="40000"/>
                  <a:lumOff val="60000"/>
                </a:schemeClr>
              </a:buClr>
              <a:buFont typeface="Arial"/>
              <a:buChar char="•"/>
            </a:pPr>
            <a:r>
              <a:rPr lang="fr-FR" b="0" strike="noStrike" spc="-1" dirty="0">
                <a:latin typeface="Comic Sans MS" panose="030F0702030302020204" pitchFamily="66" charset="0"/>
              </a:rPr>
              <a:t>Création de version alternative (fork)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chemeClr val="accent3">
                  <a:lumMod val="40000"/>
                  <a:lumOff val="60000"/>
                </a:schemeClr>
              </a:buClr>
              <a:buFont typeface="Arial"/>
              <a:buChar char="•"/>
            </a:pPr>
            <a:endParaRPr lang="fr-FR" b="0" strike="noStrike" spc="-1" dirty="0">
              <a:latin typeface="Comic Sans MS" panose="030F0702030302020204" pitchFamily="66" charset="0"/>
            </a:endParaRPr>
          </a:p>
          <a:p>
            <a:endParaRPr lang="fr-FR" sz="1800" b="0" strike="noStrike" spc="-1" dirty="0">
              <a:latin typeface="Comic Sans MS" panose="030F0702030302020204" pitchFamily="66" charset="0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2000" b="0" u="sng" strike="noStrike" spc="-1" dirty="0">
                <a:uFillTx/>
                <a:latin typeface="Comic Sans MS" panose="030F0702030302020204" pitchFamily="66" charset="0"/>
              </a:rPr>
              <a:t>Attention</a:t>
            </a:r>
            <a:r>
              <a:rPr lang="fr-FR" sz="2000" b="0" strike="noStrike" spc="-1" dirty="0">
                <a:latin typeface="Comic Sans MS" panose="030F0702030302020204" pitchFamily="66" charset="0"/>
              </a:rPr>
              <a:t> : Open Source ≠ Gratuit ≠ freeware</a:t>
            </a:r>
          </a:p>
          <a:p>
            <a:endParaRPr lang="fr-FR" dirty="0"/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CB901FCC-5CB5-4981-8539-746208CE13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8013" y="273050"/>
            <a:ext cx="10969625" cy="1141413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Le concept de l’open source </a:t>
            </a:r>
            <a:br>
              <a:rPr lang="fr-FR" sz="32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</a:br>
            <a:r>
              <a:rPr lang="fr-FR" sz="32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(code source ouvert) :</a:t>
            </a:r>
            <a:endParaRPr lang="fr-FR" sz="32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D63398-EE7A-4CDC-9AA8-4FA93949C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099" y="284855"/>
            <a:ext cx="1742376" cy="142289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CDE9C26-FFE5-4F95-AD02-192BEBDFE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243" y="161362"/>
            <a:ext cx="1749984" cy="18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54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886B17-A111-4F27-92D4-5C8E1C3E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Pour discuter sur la NAFABOX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D9C2C6B-B526-4625-B47E-E624C8BF3EA8}"/>
              </a:ext>
            </a:extLst>
          </p:cNvPr>
          <p:cNvSpPr/>
          <p:nvPr/>
        </p:nvSpPr>
        <p:spPr>
          <a:xfrm>
            <a:off x="608760" y="2225310"/>
            <a:ext cx="5177045" cy="4360170"/>
          </a:xfrm>
          <a:prstGeom prst="round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92000">
                <a:schemeClr val="bg2">
                  <a:lumMod val="60000"/>
                  <a:lumOff val="40000"/>
                </a:schemeClr>
              </a:gs>
            </a:gsLst>
            <a:lin ang="192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AB04028-48A5-42F9-A90F-2F2A26BD379A}"/>
              </a:ext>
            </a:extLst>
          </p:cNvPr>
          <p:cNvSpPr/>
          <p:nvPr/>
        </p:nvSpPr>
        <p:spPr>
          <a:xfrm>
            <a:off x="6297791" y="2206004"/>
            <a:ext cx="5177045" cy="436017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46C369-61C7-4C17-BB64-8A3C3DAE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89" y="5127659"/>
            <a:ext cx="2978674" cy="129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42169E-A4A5-40A9-9A36-F227C8725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82" y="3125145"/>
            <a:ext cx="3487087" cy="188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EC4656E-6A23-4FD1-951D-2CAAB3B47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493" y="3035463"/>
            <a:ext cx="2057640" cy="205764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99DD9C-ACDD-4886-A533-04C6BABD3E62}"/>
              </a:ext>
            </a:extLst>
          </p:cNvPr>
          <p:cNvSpPr txBox="1"/>
          <p:nvPr/>
        </p:nvSpPr>
        <p:spPr>
          <a:xfrm>
            <a:off x="7132215" y="5488885"/>
            <a:ext cx="3641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https://www.webastro.net/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3B2176-4BE1-42CD-B246-65AF875912D2}"/>
              </a:ext>
            </a:extLst>
          </p:cNvPr>
          <p:cNvSpPr txBox="1"/>
          <p:nvPr/>
        </p:nvSpPr>
        <p:spPr>
          <a:xfrm>
            <a:off x="671639" y="1502060"/>
            <a:ext cx="441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Pseudo : </a:t>
            </a:r>
            <a:r>
              <a:rPr lang="fr-FR" sz="2400" dirty="0" err="1"/>
              <a:t>Dragonlost</a:t>
            </a:r>
            <a:endParaRPr lang="fr-FR" sz="2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49086F0-200C-4732-A5A1-F7D7CE603678}"/>
              </a:ext>
            </a:extLst>
          </p:cNvPr>
          <p:cNvSpPr txBox="1"/>
          <p:nvPr/>
        </p:nvSpPr>
        <p:spPr>
          <a:xfrm>
            <a:off x="1120746" y="2625021"/>
            <a:ext cx="175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Discord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04E4D99-C792-49FF-8E1D-1933DFBF4918}"/>
              </a:ext>
            </a:extLst>
          </p:cNvPr>
          <p:cNvSpPr txBox="1"/>
          <p:nvPr/>
        </p:nvSpPr>
        <p:spPr>
          <a:xfrm>
            <a:off x="7130341" y="2625021"/>
            <a:ext cx="175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Forum :</a:t>
            </a:r>
          </a:p>
        </p:txBody>
      </p:sp>
    </p:spTree>
    <p:extLst>
      <p:ext uri="{BB962C8B-B14F-4D97-AF65-F5344CB8AC3E}">
        <p14:creationId xmlns:p14="http://schemas.microsoft.com/office/powerpoint/2010/main" val="642975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Ça sert à quoi ?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Pour l’astrophoto nomade / remote léger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Mise en œuvre simplifiée 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Améliorable/évolutif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Gratuit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Econome en énergie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Pas cher et léger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Alternatives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Astropibox (payant, source fermée , limité au Raspberry-Pi)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AstroPi3 (gratuit, open source, limité au Raspberry-Pi)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Astroberry-server (gratuit, open source, limité au Raspberry-Pi)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ZWO-ASIAIR (payant, source fermée, limité au camera ASI)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Stellar Mate ( payant, source fermée, limité au Raspberry-Pi)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ATIKair (gratuit, source fermée, limité au camera ATIK)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Les logiciels soutenus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55000" lnSpcReduction="2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Kstars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planétarium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EKOS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d’automatisation d’observation et de pilotage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INDI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équivalent ASCOM sur Linux mais open source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OnStep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contrôle de moteur pas à pas pour une monture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PHD2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d’autoguidage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Planetary Imager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d’acquisition planétaire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SkyChart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planétarium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CCDCiel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capture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Siril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traitement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Stellarium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planétarium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X11VNC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de contrôle à distance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noVNC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interface web pour VNC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Linguider </a:t>
            </a:r>
            <a:r>
              <a:rPr lang="fr-FR" sz="2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logiciel d’autoguidage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…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Composition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Hardware : 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Raspberry-Pi (rpi)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ou </a:t>
            </a: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Tinkerboard (tinker)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ou </a:t>
            </a: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Ordinateur classique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Logiciel :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Script d’installation ou système d’exploitation tout fait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Accessoires nécessaires : 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Clavier, souris, carte SD (tinker et rpi), alimentation, …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La principale raison de vivre de la NAFABox:</a:t>
            </a:r>
            <a:br/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Le trinôme INDI/Ekos/Kstars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Créateur principale : </a:t>
            </a:r>
            <a:r>
              <a:rPr lang="fr-FR" sz="2800" b="0" i="1" strike="noStrike" spc="-1">
                <a:solidFill>
                  <a:srgbClr val="000000"/>
                </a:solidFill>
                <a:latin typeface="Calibri"/>
              </a:rPr>
              <a:t>Jasem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Mutlaq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INDI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Equivalent Linux de ASCOM mais en mieux !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Possibilité d’utiliser un driver INDI à travers un serveur.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Grande souplesse de programmation.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Un nombre toujours croissant de périphérique compatible.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Driver systématiquement open source contrairement à ASCOM.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https://www.youtube.com/channel/UCldOfh3tp4sIk_1u9H5daZw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KStars/Ekos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Equivalent de Maximdl mais pour INDI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6" name="Image 4"/>
          <p:cNvPicPr/>
          <p:nvPr/>
        </p:nvPicPr>
        <p:blipFill>
          <a:blip r:embed="rId2"/>
          <a:stretch/>
        </p:blipFill>
        <p:spPr>
          <a:xfrm>
            <a:off x="2523240" y="2612520"/>
            <a:ext cx="6341040" cy="346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KStars/Ekos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8" name="Espace réservé du contenu 4"/>
          <p:cNvPicPr/>
          <p:nvPr/>
        </p:nvPicPr>
        <p:blipFill>
          <a:blip r:embed="rId2"/>
          <a:stretch/>
        </p:blipFill>
        <p:spPr>
          <a:xfrm>
            <a:off x="1277280" y="1808640"/>
            <a:ext cx="5082120" cy="4350960"/>
          </a:xfrm>
          <a:prstGeom prst="rect">
            <a:avLst/>
          </a:prstGeom>
          <a:ln>
            <a:noFill/>
          </a:ln>
        </p:spPr>
      </p:pic>
      <p:pic>
        <p:nvPicPr>
          <p:cNvPr id="159" name="Image 6"/>
          <p:cNvPicPr/>
          <p:nvPr/>
        </p:nvPicPr>
        <p:blipFill>
          <a:blip r:embed="rId3"/>
          <a:stretch/>
        </p:blipFill>
        <p:spPr>
          <a:xfrm>
            <a:off x="6566760" y="1914840"/>
            <a:ext cx="4786920" cy="4138560"/>
          </a:xfrm>
          <a:prstGeom prst="rect">
            <a:avLst/>
          </a:prstGeom>
          <a:ln>
            <a:noFill/>
          </a:ln>
        </p:spPr>
      </p:pic>
      <p:pic>
        <p:nvPicPr>
          <p:cNvPr id="160" name="Image 8"/>
          <p:cNvPicPr/>
          <p:nvPr/>
        </p:nvPicPr>
        <p:blipFill>
          <a:blip r:embed="rId4"/>
          <a:stretch/>
        </p:blipFill>
        <p:spPr>
          <a:xfrm>
            <a:off x="4402800" y="698040"/>
            <a:ext cx="3518640" cy="3584160"/>
          </a:xfrm>
          <a:prstGeom prst="rect">
            <a:avLst/>
          </a:prstGeom>
          <a:ln>
            <a:noFill/>
          </a:ln>
        </p:spPr>
      </p:pic>
      <p:sp>
        <p:nvSpPr>
          <p:cNvPr id="161" name="CustomShape 2"/>
          <p:cNvSpPr/>
          <p:nvPr/>
        </p:nvSpPr>
        <p:spPr>
          <a:xfrm>
            <a:off x="4078800" y="3490920"/>
            <a:ext cx="4034160" cy="201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Alignement sur la polaire</a:t>
            </a:r>
            <a:endParaRPr lang="fr-F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Auto focus</a:t>
            </a:r>
            <a:endParaRPr lang="fr-F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Autoguidage</a:t>
            </a:r>
            <a:endParaRPr lang="fr-F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Contrôle de tout le setup</a:t>
            </a:r>
            <a:endParaRPr lang="fr-F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Script d’observation</a:t>
            </a:r>
            <a:endParaRPr lang="fr-FR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Astrometry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Pause Pub :</a:t>
            </a:r>
            <a:br/>
            <a:r>
              <a:rPr lang="fr-FR" sz="4400" b="0" u="sng" strike="noStrike" spc="-1">
                <a:solidFill>
                  <a:srgbClr val="000000"/>
                </a:solidFill>
                <a:uFillTx/>
                <a:latin typeface="Calibri Light"/>
              </a:rPr>
              <a:t>Stellar Mate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Créateur :  </a:t>
            </a:r>
            <a:r>
              <a:rPr lang="fr-FR" sz="2800" b="0" i="1" strike="noStrike" spc="-1">
                <a:solidFill>
                  <a:srgbClr val="000000"/>
                </a:solidFill>
                <a:latin typeface="Calibri"/>
              </a:rPr>
              <a:t>Jasem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Mutlaq (IKARUS)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Site : </a:t>
            </a: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https://www.stellarmate.com/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4" name="Image 3"/>
          <p:cNvPicPr/>
          <p:nvPr/>
        </p:nvPicPr>
        <p:blipFill>
          <a:blip r:embed="rId3"/>
          <a:stretch/>
        </p:blipFill>
        <p:spPr>
          <a:xfrm>
            <a:off x="2534040" y="3074400"/>
            <a:ext cx="7123680" cy="332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Siril :</a:t>
            </a: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 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Voir la présentation de Cyril RICHARD, Salle 3, 12h45 !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https://www.siril.org/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Grâce à lui, Linux possède enfin un logiciel de Pré-traitement/Traitement photo pour l’astronomie et en plus il est performant et Multiplateforme !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Siril est gratuit et open source 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D7C65-E5B6-41F3-A99C-9C5F6BE0D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La </a:t>
            </a:r>
            <a:r>
              <a:rPr lang="fr-FR" sz="3600" b="1" strike="noStrike" spc="-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NAFABox</a:t>
            </a:r>
            <a:r>
              <a:rPr lang="fr-FR" sz="36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(Nomad </a:t>
            </a:r>
            <a:r>
              <a:rPr lang="fr-FR" sz="3600" b="1" strike="noStrike" spc="-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Astronomy</a:t>
            </a:r>
            <a:r>
              <a:rPr lang="fr-FR" sz="3600" b="1" strike="noStrike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 For All) :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F5700F8-7922-4535-B34C-AB6769C3B5D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4800" y="2150785"/>
            <a:ext cx="10972440" cy="397728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1600" b="0" u="sng" strike="noStrike" spc="-1" dirty="0">
                <a:uFillTx/>
                <a:latin typeface="Comic Sans MS" panose="030F0702030302020204" pitchFamily="66" charset="0"/>
              </a:rPr>
              <a:t>Principe de base :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endParaRPr lang="fr-FR" sz="1600" b="0" u="sng" strike="noStrike" spc="-1" dirty="0">
              <a:uFillTx/>
              <a:latin typeface="Comic Sans MS" panose="030F0702030302020204" pitchFamily="66" charset="0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1600" b="0" strike="noStrike" spc="-1" dirty="0">
                <a:uFillTx/>
                <a:latin typeface="Comic Sans MS" panose="030F0702030302020204" pitchFamily="66" charset="0"/>
              </a:rPr>
              <a:t>Aider les astronomes amateur à installer et utiliser Linux pour l’astronomie tout en mettant en valeur les différents projets open source d’astronomie sous linux. Développer une solution accessible pour l’astronomie nomade.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endParaRPr lang="fr-FR" sz="1600" b="0" strike="noStrike" spc="-1" dirty="0">
              <a:uFillTx/>
              <a:latin typeface="Comic Sans MS" panose="030F0702030302020204" pitchFamily="66" charset="0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1800" spc="-1" dirty="0">
                <a:latin typeface="Comic Sans MS" panose="030F0702030302020204" pitchFamily="66" charset="0"/>
              </a:rPr>
              <a:t>Un seul lien : </a:t>
            </a:r>
            <a:r>
              <a:rPr lang="fr-FR" sz="1800" spc="-1" dirty="0">
                <a:latin typeface="Comic Sans MS" panose="030F0702030302020204" pitchFamily="66" charset="0"/>
                <a:hlinkClick r:id="rId2"/>
              </a:rPr>
              <a:t>https://github.com/Patrick-81/NAFABox</a:t>
            </a:r>
            <a:r>
              <a:rPr lang="fr-FR" sz="1800" spc="-1" dirty="0">
                <a:latin typeface="Comic Sans MS" panose="030F0702030302020204" pitchFamily="66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endParaRPr lang="fr-FR" sz="2000" spc="-1" dirty="0">
              <a:latin typeface="Comic Sans MS" panose="030F0702030302020204" pitchFamily="66" charset="0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endParaRPr lang="fr-FR" sz="1800" spc="-1" dirty="0">
              <a:latin typeface="Comic Sans MS" panose="030F0702030302020204" pitchFamily="66" charset="0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1600" b="0" u="sng" strike="noStrike" spc="-1" dirty="0">
                <a:uFillTx/>
                <a:latin typeface="Comic Sans MS" panose="030F0702030302020204" pitchFamily="66" charset="0"/>
              </a:rPr>
              <a:t>Les contributeurs !!</a:t>
            </a:r>
            <a:endParaRPr lang="fr-FR" sz="1600" b="0" strike="noStrike" spc="-1" dirty="0">
              <a:latin typeface="Comic Sans MS" panose="030F0702030302020204" pitchFamily="66" charset="0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fr-FR" sz="1600" b="0" strike="noStrike" spc="-1" dirty="0">
                <a:latin typeface="Comic Sans MS" panose="030F0702030302020204" pitchFamily="66" charset="0"/>
              </a:rPr>
              <a:t>Robert Morelli, Patrick </a:t>
            </a:r>
            <a:r>
              <a:rPr lang="fr-FR" sz="1600" b="0" strike="noStrike" spc="-1" dirty="0" err="1">
                <a:latin typeface="Comic Sans MS" panose="030F0702030302020204" pitchFamily="66" charset="0"/>
              </a:rPr>
              <a:t>Dutoit</a:t>
            </a:r>
            <a:r>
              <a:rPr lang="fr-FR" sz="1600" b="0" strike="noStrike" spc="-1" dirty="0">
                <a:latin typeface="Comic Sans MS" panose="030F0702030302020204" pitchFamily="66" charset="0"/>
              </a:rPr>
              <a:t>, Laurent </a:t>
            </a:r>
            <a:r>
              <a:rPr lang="fr-FR" sz="1600" b="0" strike="noStrike" spc="-1" dirty="0" err="1">
                <a:latin typeface="Comic Sans MS" panose="030F0702030302020204" pitchFamily="66" charset="0"/>
              </a:rPr>
              <a:t>Rogé</a:t>
            </a:r>
            <a:r>
              <a:rPr lang="fr-FR" sz="1600" b="0" strike="noStrike" spc="-1" dirty="0">
                <a:latin typeface="Comic Sans MS" panose="030F0702030302020204" pitchFamily="66" charset="0"/>
              </a:rPr>
              <a:t>, Sébastien </a:t>
            </a:r>
            <a:r>
              <a:rPr lang="fr-FR" sz="1600" b="0" strike="noStrike" spc="-1" dirty="0" err="1">
                <a:latin typeface="Comic Sans MS" panose="030F0702030302020204" pitchFamily="66" charset="0"/>
              </a:rPr>
              <a:t>Riviere</a:t>
            </a:r>
            <a:r>
              <a:rPr lang="fr-FR" sz="1600" b="0" strike="noStrike" spc="-1" dirty="0">
                <a:latin typeface="Comic Sans MS" panose="030F0702030302020204" pitchFamily="66" charset="0"/>
              </a:rPr>
              <a:t>, </a:t>
            </a:r>
            <a:r>
              <a:rPr lang="fr-FR" sz="1600" b="0" strike="noStrike" spc="-1" dirty="0" err="1">
                <a:latin typeface="Comic Sans MS" panose="030F0702030302020204" pitchFamily="66" charset="0"/>
              </a:rPr>
              <a:t>Alphamax</a:t>
            </a:r>
            <a:r>
              <a:rPr lang="fr-FR" sz="1600" b="0" strike="noStrike" spc="-1" dirty="0">
                <a:latin typeface="Comic Sans MS" panose="030F0702030302020204" pitchFamily="66" charset="0"/>
              </a:rPr>
              <a:t> (</a:t>
            </a:r>
            <a:r>
              <a:rPr lang="fr-FR" sz="1600" b="0" strike="noStrike" spc="-1" dirty="0" err="1">
                <a:latin typeface="Comic Sans MS" panose="030F0702030302020204" pitchFamily="66" charset="0"/>
              </a:rPr>
              <a:t>webastro</a:t>
            </a:r>
            <a:r>
              <a:rPr lang="fr-FR" sz="1600" b="0" strike="noStrike" spc="-1" dirty="0">
                <a:latin typeface="Comic Sans MS" panose="030F0702030302020204" pitchFamily="66" charset="0"/>
              </a:rPr>
              <a:t>), Sébastien Durand, Gilles Le Maréchal, Mathieu Le Lain, Benjamin </a:t>
            </a:r>
            <a:r>
              <a:rPr lang="fr-FR" sz="1600" b="0" strike="noStrike" spc="-1" dirty="0" err="1">
                <a:latin typeface="Comic Sans MS" panose="030F0702030302020204" pitchFamily="66" charset="0"/>
              </a:rPr>
              <a:t>Fousse</a:t>
            </a:r>
            <a:r>
              <a:rPr lang="fr-FR" sz="1600" b="0" strike="noStrike" spc="-1" dirty="0">
                <a:latin typeface="Comic Sans MS" panose="030F0702030302020204" pitchFamily="66" charset="0"/>
              </a:rPr>
              <a:t>,… </a:t>
            </a:r>
            <a:r>
              <a:rPr lang="fr-FR" sz="1600" b="1" strike="noStrike" spc="-1" dirty="0">
                <a:latin typeface="Comic Sans MS" panose="030F0702030302020204" pitchFamily="66" charset="0"/>
              </a:rPr>
              <a:t>Peut être vous bientôt ?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E5CF533-8DDE-46F8-A531-0D498393C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71" y="183398"/>
            <a:ext cx="1326082" cy="13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83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Planetary Imager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838080" y="1825560"/>
            <a:ext cx="950760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Premier logiciel de capture rapide dédié au planétaire.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Gratuit et open source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https://blog.gulinux.net/en/planetary-imager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Auteur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: Marco Gulino</a:t>
            </a:r>
          </a:p>
        </p:txBody>
      </p:sp>
      <p:pic>
        <p:nvPicPr>
          <p:cNvPr id="169" name="Image 4"/>
          <p:cNvPicPr/>
          <p:nvPr/>
        </p:nvPicPr>
        <p:blipFill>
          <a:blip r:embed="rId3"/>
          <a:stretch/>
        </p:blipFill>
        <p:spPr>
          <a:xfrm>
            <a:off x="6451560" y="3429000"/>
            <a:ext cx="5434920" cy="322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Utilisation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2 Types de connexion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Bureau à distance (via vnc)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Vous pilotez le pc à partir du bureau du PC qui est sous le télescope (rpi, tinker, …) comme si vous y étiez.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Client à distance ( via serveur INDI)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Vous utilisez un autre PC pour contrôler votre setup mais votre setup est branché au pc sous le télescope.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Bureau à Distance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Via VNC : 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4" name="Image 4"/>
          <p:cNvPicPr/>
          <p:nvPr/>
        </p:nvPicPr>
        <p:blipFill>
          <a:blip r:embed="rId2"/>
          <a:stretch/>
        </p:blipFill>
        <p:spPr>
          <a:xfrm>
            <a:off x="2801880" y="2039040"/>
            <a:ext cx="7011000" cy="3924360"/>
          </a:xfrm>
          <a:prstGeom prst="rect">
            <a:avLst/>
          </a:prstGeom>
          <a:ln>
            <a:noFill/>
          </a:ln>
        </p:spPr>
      </p:pic>
      <p:pic>
        <p:nvPicPr>
          <p:cNvPr id="175" name="Image 6"/>
          <p:cNvPicPr/>
          <p:nvPr/>
        </p:nvPicPr>
        <p:blipFill>
          <a:blip r:embed="rId3"/>
          <a:stretch/>
        </p:blipFill>
        <p:spPr>
          <a:xfrm>
            <a:off x="982080" y="4167720"/>
            <a:ext cx="3031560" cy="2009160"/>
          </a:xfrm>
          <a:prstGeom prst="rect">
            <a:avLst/>
          </a:prstGeom>
          <a:ln>
            <a:noFill/>
          </a:ln>
        </p:spPr>
      </p:pic>
      <p:sp>
        <p:nvSpPr>
          <p:cNvPr id="176" name="CustomShape 3"/>
          <p:cNvSpPr/>
          <p:nvPr/>
        </p:nvSpPr>
        <p:spPr>
          <a:xfrm>
            <a:off x="838080" y="3429000"/>
            <a:ext cx="17352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400" b="0" u="sng" strike="noStrike" spc="-1">
                <a:solidFill>
                  <a:srgbClr val="000000"/>
                </a:solidFill>
                <a:uFillTx/>
                <a:latin typeface="Calibri"/>
              </a:rPr>
              <a:t>Via noVNC :</a:t>
            </a:r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Client à Distance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Espace réservé du contenu 4"/>
          <p:cNvPicPr/>
          <p:nvPr/>
        </p:nvPicPr>
        <p:blipFill>
          <a:blip r:embed="rId2"/>
          <a:stretch/>
        </p:blipFill>
        <p:spPr>
          <a:xfrm>
            <a:off x="1192680" y="2046240"/>
            <a:ext cx="6849720" cy="4350960"/>
          </a:xfrm>
          <a:prstGeom prst="rect">
            <a:avLst/>
          </a:prstGeom>
          <a:ln>
            <a:noFill/>
          </a:ln>
        </p:spPr>
      </p:pic>
      <p:pic>
        <p:nvPicPr>
          <p:cNvPr id="179" name="Image 6"/>
          <p:cNvPicPr/>
          <p:nvPr/>
        </p:nvPicPr>
        <p:blipFill>
          <a:blip r:embed="rId3"/>
          <a:stretch/>
        </p:blipFill>
        <p:spPr>
          <a:xfrm>
            <a:off x="6751440" y="460440"/>
            <a:ext cx="4737240" cy="2375640"/>
          </a:xfrm>
          <a:prstGeom prst="rect">
            <a:avLst/>
          </a:prstGeom>
          <a:ln>
            <a:noFill/>
          </a:ln>
        </p:spPr>
      </p:pic>
      <p:sp>
        <p:nvSpPr>
          <p:cNvPr id="180" name="CustomShape 2"/>
          <p:cNvSpPr/>
          <p:nvPr/>
        </p:nvSpPr>
        <p:spPr>
          <a:xfrm>
            <a:off x="982080" y="1380240"/>
            <a:ext cx="5443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u="sng" strike="noStrike" spc="-1">
                <a:solidFill>
                  <a:srgbClr val="0563C1"/>
                </a:solidFill>
                <a:uFillTx/>
                <a:latin typeface="Calibri"/>
                <a:hlinkClick r:id="rId4"/>
              </a:rPr>
              <a:t>https://www.youtube.com/watch?v=Cas3atOMPRM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News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V3.0 en cours de finition :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Interface graphique revue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Plus de logiciel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Compatible PC classique, RPI2/3/3+ et Tinkerboard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Moins de bug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Passage à Ubuntu Bionic (18.04 LTS)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838080" y="183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OnStep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838080" y="1320840"/>
            <a:ext cx="10515240" cy="48556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https://github.com/hjd1964/OnStep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 Howard Dutton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+1500 commits, 7 contributeurs, + 300 utilisateurs dans le monde.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Logiciel dédié à contrôler des moteurs Pas à Pas sur une monture astronomique (azimutale et équatorial). Logiciel open Source.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Possibilité de contrôle via ASCOM, INDI, Android, wifi, Bluetooth, Ethernet et raquette avec afficheur oled rouge.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 nombreuses configuration possible. Le code peut contrôler jusqu’à 5 axes ( 2 axes + 3 focuser ou 2 axes + rotateur + 2 focuser)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Différents PCB OnStep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6" name="Espace réservé du contenu 4"/>
          <p:cNvPicPr/>
          <p:nvPr/>
        </p:nvPicPr>
        <p:blipFill>
          <a:blip r:embed="rId2"/>
          <a:stretch/>
        </p:blipFill>
        <p:spPr>
          <a:xfrm>
            <a:off x="838080" y="1875240"/>
            <a:ext cx="4271400" cy="2297160"/>
          </a:xfrm>
          <a:prstGeom prst="rect">
            <a:avLst/>
          </a:prstGeom>
          <a:ln>
            <a:noFill/>
          </a:ln>
        </p:spPr>
      </p:pic>
      <p:sp>
        <p:nvSpPr>
          <p:cNvPr id="187" name="CustomShape 2"/>
          <p:cNvSpPr/>
          <p:nvPr/>
        </p:nvSpPr>
        <p:spPr>
          <a:xfrm>
            <a:off x="216000" y="1514880"/>
            <a:ext cx="33015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000000"/>
                </a:solidFill>
                <a:latin typeface="Calibri"/>
              </a:rPr>
              <a:t>MiniPCB</a:t>
            </a:r>
            <a:endParaRPr lang="fr-FR" sz="2000" b="0" strike="noStrike" spc="-1">
              <a:latin typeface="Arial"/>
            </a:endParaRPr>
          </a:p>
        </p:txBody>
      </p:sp>
      <p:pic>
        <p:nvPicPr>
          <p:cNvPr id="188" name="Image 7"/>
          <p:cNvPicPr/>
          <p:nvPr/>
        </p:nvPicPr>
        <p:blipFill>
          <a:blip r:embed="rId3"/>
          <a:stretch/>
        </p:blipFill>
        <p:spPr>
          <a:xfrm>
            <a:off x="7188120" y="1200240"/>
            <a:ext cx="4571640" cy="2571480"/>
          </a:xfrm>
          <a:prstGeom prst="rect">
            <a:avLst/>
          </a:prstGeom>
          <a:ln>
            <a:noFill/>
          </a:ln>
        </p:spPr>
      </p:pic>
      <p:sp>
        <p:nvSpPr>
          <p:cNvPr id="189" name="CustomShape 3"/>
          <p:cNvSpPr/>
          <p:nvPr/>
        </p:nvSpPr>
        <p:spPr>
          <a:xfrm>
            <a:off x="6796440" y="698760"/>
            <a:ext cx="25819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000000"/>
                </a:solidFill>
                <a:latin typeface="Calibri"/>
              </a:rPr>
              <a:t>MaxPCB</a:t>
            </a:r>
            <a:endParaRPr lang="fr-FR" sz="2000" b="0" strike="noStrike" spc="-1">
              <a:latin typeface="Arial"/>
            </a:endParaRPr>
          </a:p>
        </p:txBody>
      </p:sp>
      <p:pic>
        <p:nvPicPr>
          <p:cNvPr id="190" name="Picture 2"/>
          <p:cNvPicPr/>
          <p:nvPr/>
        </p:nvPicPr>
        <p:blipFill>
          <a:blip r:embed="rId4"/>
          <a:stretch/>
        </p:blipFill>
        <p:spPr>
          <a:xfrm>
            <a:off x="4182840" y="4023720"/>
            <a:ext cx="3004920" cy="2580120"/>
          </a:xfrm>
          <a:prstGeom prst="rect">
            <a:avLst/>
          </a:prstGeom>
          <a:ln>
            <a:noFill/>
          </a:ln>
        </p:spPr>
      </p:pic>
      <p:sp>
        <p:nvSpPr>
          <p:cNvPr id="191" name="CustomShape 4"/>
          <p:cNvSpPr/>
          <p:nvPr/>
        </p:nvSpPr>
        <p:spPr>
          <a:xfrm>
            <a:off x="2757240" y="4988520"/>
            <a:ext cx="15217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1" strike="noStrike" spc="-1">
                <a:solidFill>
                  <a:srgbClr val="000000"/>
                </a:solidFill>
                <a:latin typeface="Calibri"/>
              </a:rPr>
              <a:t>RAMPS 1.4</a:t>
            </a:r>
            <a:endParaRPr lang="fr-FR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OnStep Android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3" name="Espace réservé du contenu 4"/>
          <p:cNvPicPr/>
          <p:nvPr/>
        </p:nvPicPr>
        <p:blipFill>
          <a:blip r:embed="rId2"/>
          <a:stretch/>
        </p:blipFill>
        <p:spPr>
          <a:xfrm>
            <a:off x="69732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4" name="Image 6"/>
          <p:cNvPicPr/>
          <p:nvPr/>
        </p:nvPicPr>
        <p:blipFill>
          <a:blip r:embed="rId3"/>
          <a:stretch/>
        </p:blipFill>
        <p:spPr>
          <a:xfrm>
            <a:off x="247680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5" name="Image 8"/>
          <p:cNvPicPr/>
          <p:nvPr/>
        </p:nvPicPr>
        <p:blipFill>
          <a:blip r:embed="rId4"/>
          <a:stretch/>
        </p:blipFill>
        <p:spPr>
          <a:xfrm>
            <a:off x="607932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6" name="Image 12"/>
          <p:cNvPicPr/>
          <p:nvPr/>
        </p:nvPicPr>
        <p:blipFill>
          <a:blip r:embed="rId5"/>
          <a:stretch/>
        </p:blipFill>
        <p:spPr>
          <a:xfrm>
            <a:off x="785880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7" name="Image 14"/>
          <p:cNvPicPr/>
          <p:nvPr/>
        </p:nvPicPr>
        <p:blipFill>
          <a:blip r:embed="rId6"/>
          <a:stretch/>
        </p:blipFill>
        <p:spPr>
          <a:xfrm>
            <a:off x="9638280" y="2003400"/>
            <a:ext cx="1800720" cy="3203280"/>
          </a:xfrm>
          <a:prstGeom prst="rect">
            <a:avLst/>
          </a:prstGeom>
          <a:ln>
            <a:noFill/>
          </a:ln>
        </p:spPr>
      </p:pic>
      <p:pic>
        <p:nvPicPr>
          <p:cNvPr id="198" name="Image 16"/>
          <p:cNvPicPr/>
          <p:nvPr/>
        </p:nvPicPr>
        <p:blipFill>
          <a:blip r:embed="rId7"/>
          <a:stretch/>
        </p:blipFill>
        <p:spPr>
          <a:xfrm>
            <a:off x="4278240" y="2003400"/>
            <a:ext cx="1800720" cy="320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TeenAstro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https://github.com/charleslemaire0/TeenAstro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Fork de OnStep qui a été amélioré afin d’être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plus simple d’utilisation et plus facile d’accès.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Ajout d’un focuser indépendant.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Ajout d’une télécommande repris ensuite par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 OnStep.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Nouveau driver ASCOM.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Propose des kits à monter.</a:t>
            </a:r>
          </a:p>
        </p:txBody>
      </p:sp>
      <p:pic>
        <p:nvPicPr>
          <p:cNvPr id="201" name="Image 4"/>
          <p:cNvPicPr/>
          <p:nvPr/>
        </p:nvPicPr>
        <p:blipFill>
          <a:blip r:embed="rId3"/>
          <a:stretch/>
        </p:blipFill>
        <p:spPr>
          <a:xfrm>
            <a:off x="8836920" y="2173680"/>
            <a:ext cx="3096360" cy="413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OnStep Generator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Logiciel graphique permettant de générer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un fichier de configuration pour OnStep.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Logiciel Open Source et multi plateforme.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 Sébastien Durand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Version simplifiée en ligne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http://o.baheyeldin.com:1111/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(De </a:t>
            </a: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Khalid Baheyeldin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pic>
        <p:nvPicPr>
          <p:cNvPr id="204" name="Image 4"/>
          <p:cNvPicPr/>
          <p:nvPr/>
        </p:nvPicPr>
        <p:blipFill>
          <a:blip r:embed="rId4"/>
          <a:stretch/>
        </p:blipFill>
        <p:spPr>
          <a:xfrm>
            <a:off x="7284240" y="180720"/>
            <a:ext cx="4159080" cy="631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BE1477-B780-4E87-B67E-A82FC73F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Notre solution 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069230-658A-4FB1-BDE8-6D81207B04C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8760" y="1627955"/>
            <a:ext cx="10968480" cy="28975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800" dirty="0">
                <a:latin typeface="Comic Sans MS" panose="030F0702030302020204" pitchFamily="66" charset="0"/>
              </a:rPr>
              <a:t>Ecrire un ensemble de script en « </a:t>
            </a:r>
            <a:r>
              <a:rPr lang="fr-FR" sz="1800" dirty="0" err="1">
                <a:latin typeface="Comic Sans MS" panose="030F0702030302020204" pitchFamily="66" charset="0"/>
              </a:rPr>
              <a:t>bash</a:t>
            </a:r>
            <a:r>
              <a:rPr lang="fr-FR" sz="1800" dirty="0">
                <a:latin typeface="Comic Sans MS" panose="030F0702030302020204" pitchFamily="66" charset="0"/>
              </a:rPr>
              <a:t> » afin d’installer automatiquement les logiciel voulu par l’utilisateur. On essaye de rendre ces scripts compatibles avec toutes les plateformes (amd64, arm32 et arm64) à condition d’utiliser l’</a:t>
            </a:r>
            <a:r>
              <a:rPr lang="fr-FR" sz="1800" dirty="0" err="1">
                <a:latin typeface="Comic Sans MS" panose="030F0702030302020204" pitchFamily="66" charset="0"/>
              </a:rPr>
              <a:t>environement</a:t>
            </a:r>
            <a:r>
              <a:rPr lang="fr-FR" sz="1800" dirty="0">
                <a:latin typeface="Comic Sans MS" panose="030F0702030302020204" pitchFamily="66" charset="0"/>
              </a:rPr>
              <a:t> Ubuntu.</a:t>
            </a:r>
          </a:p>
          <a:p>
            <a:pPr marL="0" indent="0">
              <a:buNone/>
            </a:pPr>
            <a:r>
              <a:rPr lang="fr-FR" sz="1800" dirty="0">
                <a:latin typeface="Comic Sans MS" panose="030F0702030302020204" pitchFamily="66" charset="0"/>
              </a:rPr>
              <a:t>Les scripts permettent aussi de régler le comportement du système d’exploitation afin de l’adapter à l’utilisation en nomade.</a:t>
            </a:r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D30A527-1577-4AB6-8C41-B3B1F85EE9B4}"/>
              </a:ext>
            </a:extLst>
          </p:cNvPr>
          <p:cNvSpPr/>
          <p:nvPr/>
        </p:nvSpPr>
        <p:spPr>
          <a:xfrm>
            <a:off x="2290744" y="4694649"/>
            <a:ext cx="1995054" cy="92627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Pre_install</a:t>
            </a:r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2049136-8F9E-4FFE-988C-263E6F919739}"/>
              </a:ext>
            </a:extLst>
          </p:cNvPr>
          <p:cNvSpPr/>
          <p:nvPr/>
        </p:nvSpPr>
        <p:spPr>
          <a:xfrm>
            <a:off x="4868239" y="4010025"/>
            <a:ext cx="5352086" cy="22955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CA4A41C-FFF3-40C6-BC40-D1F3B059F00D}"/>
              </a:ext>
            </a:extLst>
          </p:cNvPr>
          <p:cNvSpPr/>
          <p:nvPr/>
        </p:nvSpPr>
        <p:spPr>
          <a:xfrm>
            <a:off x="7906202" y="5578988"/>
            <a:ext cx="1995054" cy="5449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4050CBE-81A9-4375-B65F-85C07D0EB405}"/>
              </a:ext>
            </a:extLst>
          </p:cNvPr>
          <p:cNvSpPr/>
          <p:nvPr/>
        </p:nvSpPr>
        <p:spPr>
          <a:xfrm>
            <a:off x="7906202" y="4182227"/>
            <a:ext cx="1995054" cy="544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0EFE44E-9FFB-4F08-AE6E-43EC8B2A9A6D}"/>
              </a:ext>
            </a:extLst>
          </p:cNvPr>
          <p:cNvSpPr/>
          <p:nvPr/>
        </p:nvSpPr>
        <p:spPr>
          <a:xfrm>
            <a:off x="7906202" y="4852428"/>
            <a:ext cx="1995054" cy="544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Software</a:t>
            </a:r>
          </a:p>
        </p:txBody>
      </p: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7528B4AA-8533-4769-A262-B87769DE61C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85798" y="5157787"/>
            <a:ext cx="58244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B1DD591D-9463-421D-8E19-35CE7F18BDFB}"/>
              </a:ext>
            </a:extLst>
          </p:cNvPr>
          <p:cNvSpPr txBox="1"/>
          <p:nvPr/>
        </p:nvSpPr>
        <p:spPr>
          <a:xfrm>
            <a:off x="5842988" y="4940256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Install</a:t>
            </a:r>
          </a:p>
        </p:txBody>
      </p:sp>
    </p:spTree>
    <p:extLst>
      <p:ext uri="{BB962C8B-B14F-4D97-AF65-F5344CB8AC3E}">
        <p14:creationId xmlns:p14="http://schemas.microsoft.com/office/powerpoint/2010/main" val="2606135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ArduiStepFocuser / MyFocuser Pro 1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0000" lnSpcReduction="2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Focuser Open Source à base d’Arduino et de moteur pas à pas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https://github.com/dragonlost/ArduiStepFocuser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https://www.youtube.com/watch?v=-dUdCSXep7k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ArduiStepFocuser est un Fork en grande partie réécrit mais compatible avec les mêmes driver (langage Moonlight).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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 Problème, le code doit être mise à jour afin de pouvoir de nouveau utiliser le driver ASCOM. On    cherche des bras ! (mais compatible avec INDI)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Contrairement à MyFocuser Pro, pas besoin d’ordinateur pour se paramétrer et fonctionner.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PCB disponible et liste des composants à acheter aussi. Carte compatible MyFocuser Pro 1.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Arduino ST4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Petite interface de pilotage ST4 usb :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https://github.com/kevinferrare/arduino-st4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Très simple à monter et montage très compact.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fr-FR" sz="2800" b="0" u="sng" strike="noStrike" spc="-1">
                <a:solidFill>
                  <a:srgbClr val="000000"/>
                </a:solidFill>
                <a:uFillTx/>
                <a:latin typeface="Calibri"/>
              </a:rPr>
              <a:t>3 composants 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: un Arduino, un réseau de résistance et un optocoupleur (TLP521-4).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Driver ASCOM (open source) et INDI.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0" y="260280"/>
            <a:ext cx="5517720" cy="2003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tIns="108000" anchor="ctr"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fr-FR" sz="3870" b="0" strike="noStrike" spc="-1">
                <a:solidFill>
                  <a:srgbClr val="FFFFFF"/>
                </a:solidFill>
                <a:latin typeface="Calibri"/>
              </a:rPr>
              <a:t>Cam86</a:t>
            </a:r>
            <a:endParaRPr lang="fr-FR" sz="387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fr-FR" sz="3870" b="0" strike="noStrike" spc="-1">
                <a:solidFill>
                  <a:srgbClr val="FFFFFF"/>
                </a:solidFill>
                <a:latin typeface="Calibri"/>
              </a:rPr>
              <a:t>Caméra CCD </a:t>
            </a:r>
            <a:endParaRPr lang="fr-FR" sz="387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fr-FR" sz="3870" b="0" strike="noStrike" spc="-1">
                <a:solidFill>
                  <a:srgbClr val="FFFFFF"/>
                </a:solidFill>
                <a:latin typeface="Calibri"/>
              </a:rPr>
              <a:t>du bricoleur</a:t>
            </a:r>
            <a:endParaRPr lang="fr-FR" sz="3870" b="0" strike="noStrike" spc="-1">
              <a:latin typeface="Arial"/>
            </a:endParaRPr>
          </a:p>
        </p:txBody>
      </p:sp>
      <p:pic>
        <p:nvPicPr>
          <p:cNvPr id="210" name="Picture 2"/>
          <p:cNvPicPr/>
          <p:nvPr/>
        </p:nvPicPr>
        <p:blipFill>
          <a:blip r:embed="rId3"/>
          <a:stretch/>
        </p:blipFill>
        <p:spPr>
          <a:xfrm>
            <a:off x="6040440" y="261000"/>
            <a:ext cx="3087000" cy="2001960"/>
          </a:xfrm>
          <a:prstGeom prst="rect">
            <a:avLst/>
          </a:prstGeom>
          <a:ln>
            <a:noFill/>
          </a:ln>
        </p:spPr>
      </p:pic>
      <p:pic>
        <p:nvPicPr>
          <p:cNvPr id="211" name="Picture 5"/>
          <p:cNvPicPr/>
          <p:nvPr/>
        </p:nvPicPr>
        <p:blipFill>
          <a:blip r:embed="rId4"/>
          <a:stretch/>
        </p:blipFill>
        <p:spPr>
          <a:xfrm>
            <a:off x="9056520" y="261000"/>
            <a:ext cx="3127320" cy="200196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507240" y="2263680"/>
            <a:ext cx="8359200" cy="430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7680" rIns="0" bIns="0" anchor="ctr"/>
          <a:lstStyle/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Mise au point par un groupe d’amateurs Ukrainiens</a:t>
            </a:r>
            <a:endParaRPr lang="fr-FR" sz="242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r>
              <a:rPr lang="fr-FR" sz="1700" b="0" u="sng" strike="noStrike" spc="-1">
                <a:solidFill>
                  <a:srgbClr val="0563C1"/>
                </a:solidFill>
                <a:uFillTx/>
                <a:latin typeface="Arial"/>
                <a:ea typeface="Noto Sans CJK SC Regular"/>
                <a:hlinkClick r:id="rId5"/>
              </a:rPr>
              <a:t>http://astroccd.org/</a:t>
            </a:r>
            <a:endParaRPr lang="fr-FR" sz="170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r>
              <a:rPr lang="fr-FR" sz="1700" b="0" u="sng" strike="noStrike" spc="-1">
                <a:solidFill>
                  <a:srgbClr val="0563C1"/>
                </a:solidFill>
                <a:uFillTx/>
                <a:latin typeface="Arial"/>
                <a:ea typeface="Noto Sans CJK SC Regular"/>
                <a:hlinkClick r:id="rId6"/>
              </a:rPr>
              <a:t>http://www.astroclub.kiev.ua/</a:t>
            </a:r>
            <a:endParaRPr lang="fr-FR" sz="170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endParaRPr lang="fr-FR" sz="1700" b="0" strike="noStrike" spc="-1">
              <a:latin typeface="Arial"/>
            </a:endParaRPr>
          </a:p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Suivis sur Cloudynights, IceInSpace,</a:t>
            </a:r>
            <a:endParaRPr lang="fr-FR" sz="242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En France sur Webastro :</a:t>
            </a:r>
            <a:endParaRPr lang="fr-FR" sz="242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r>
              <a:rPr lang="fr-FR" sz="1700" b="0" u="sng" strike="noStrike" spc="-1">
                <a:solidFill>
                  <a:srgbClr val="0563C1"/>
                </a:solidFill>
                <a:uFillTx/>
                <a:latin typeface="Arial"/>
                <a:ea typeface="Noto Sans CJK SC Regular"/>
                <a:hlinkClick r:id="rId7"/>
              </a:rPr>
              <a:t>https://www.webastro.net/forums/topic/148427-camera-ccd-fabriqu%C3%A9-maison-quotcam86quot/</a:t>
            </a:r>
            <a:endParaRPr lang="fr-FR" sz="170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endParaRPr lang="fr-FR" sz="1700" b="0" strike="noStrike" spc="-1">
              <a:latin typeface="Arial"/>
            </a:endParaRPr>
          </a:p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Site dédié en français :</a:t>
            </a:r>
            <a:endParaRPr lang="fr-FR" sz="242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r>
              <a:rPr lang="fr-FR" sz="1700" b="0" u="sng" strike="noStrike" spc="-1">
                <a:solidFill>
                  <a:srgbClr val="0563C1"/>
                </a:solidFill>
                <a:uFillTx/>
                <a:latin typeface="Arial"/>
                <a:ea typeface="Noto Sans CJK SC Regular"/>
                <a:hlinkClick r:id="rId8"/>
              </a:rPr>
              <a:t>http://diycam.fr/</a:t>
            </a:r>
            <a:endParaRPr lang="fr-FR" sz="170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endParaRPr lang="fr-FR" sz="1700" b="0" strike="noStrike" spc="-1">
              <a:latin typeface="Arial"/>
            </a:endParaRPr>
          </a:p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Pilote Ascom disponible, Indi sous linux version beta.</a:t>
            </a:r>
            <a:endParaRPr lang="fr-FR" sz="2420" b="0" strike="noStrike" spc="-1">
              <a:latin typeface="Arial"/>
            </a:endParaRPr>
          </a:p>
          <a:p>
            <a:pPr>
              <a:lnSpc>
                <a:spcPct val="78000"/>
              </a:lnSpc>
            </a:pPr>
            <a:endParaRPr lang="fr-FR" sz="2420" b="0" strike="noStrike" spc="-1">
              <a:latin typeface="Arial"/>
            </a:endParaRPr>
          </a:p>
          <a:p>
            <a:pPr marL="343080" indent="-342720">
              <a:lnSpc>
                <a:spcPct val="78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2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Le montage électronique de base permet de concevoir un boîtier selon ses possibilités et ses capacités</a:t>
            </a:r>
            <a:endParaRPr lang="fr-FR" sz="2420" b="0" strike="noStrike" spc="-1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3832560" y="6568200"/>
            <a:ext cx="6141600" cy="23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1210" b="0" i="1" strike="noStrike" spc="-1">
                <a:solidFill>
                  <a:srgbClr val="000000"/>
                </a:solidFill>
                <a:latin typeface="Calibri"/>
              </a:rPr>
              <a:t>Les images présentées ici sont issues des sources citées</a:t>
            </a:r>
            <a:endParaRPr lang="fr-FR" sz="1210" b="0" strike="noStrike" spc="-1">
              <a:latin typeface="Arial"/>
            </a:endParaRPr>
          </a:p>
        </p:txBody>
      </p:sp>
      <p:pic>
        <p:nvPicPr>
          <p:cNvPr id="214" name="Image 2"/>
          <p:cNvPicPr/>
          <p:nvPr/>
        </p:nvPicPr>
        <p:blipFill>
          <a:blip r:embed="rId9"/>
          <a:stretch/>
        </p:blipFill>
        <p:spPr>
          <a:xfrm>
            <a:off x="7891200" y="4995720"/>
            <a:ext cx="974880" cy="71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1"/>
          <p:cNvPicPr/>
          <p:nvPr/>
        </p:nvPicPr>
        <p:blipFill>
          <a:blip r:embed="rId3"/>
          <a:stretch/>
        </p:blipFill>
        <p:spPr>
          <a:xfrm>
            <a:off x="2568960" y="1219320"/>
            <a:ext cx="6661800" cy="4440600"/>
          </a:xfrm>
          <a:prstGeom prst="rect">
            <a:avLst/>
          </a:prstGeom>
          <a:ln>
            <a:noFill/>
          </a:ln>
        </p:spPr>
      </p:pic>
      <p:sp>
        <p:nvSpPr>
          <p:cNvPr id="216" name="CustomShape 1"/>
          <p:cNvSpPr/>
          <p:nvPr/>
        </p:nvSpPr>
        <p:spPr>
          <a:xfrm>
            <a:off x="5562360" y="364680"/>
            <a:ext cx="4876200" cy="347040"/>
          </a:xfrm>
          <a:prstGeom prst="wedgeRoundRectCallout">
            <a:avLst>
              <a:gd name="adj1" fmla="val -44736"/>
              <a:gd name="adj2" fmla="val 320532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Capteur CCD ICX453 AQ (Nikon D40 // QHY8 pro)</a:t>
            </a:r>
            <a:endParaRPr lang="fr-FR" sz="1570" b="0" strike="noStrike" spc="-1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435960" y="435960"/>
            <a:ext cx="2873880" cy="435600"/>
          </a:xfrm>
          <a:prstGeom prst="wedgeRoundRectCallout">
            <a:avLst>
              <a:gd name="adj1" fmla="val 89838"/>
              <a:gd name="adj2" fmla="val 350495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Coffret étanche en aluminium</a:t>
            </a:r>
            <a:endParaRPr lang="fr-FR" sz="1570" b="0" strike="noStrike" spc="-1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7054200" y="6095880"/>
            <a:ext cx="2351520" cy="435600"/>
          </a:xfrm>
          <a:prstGeom prst="wedgeRoundRectCallout">
            <a:avLst>
              <a:gd name="adj1" fmla="val -54477"/>
              <a:gd name="adj2" fmla="val -325523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Peltier double étage </a:t>
            </a:r>
            <a:endParaRPr lang="fr-FR" sz="1570" b="0" strike="noStrike" spc="-1">
              <a:latin typeface="Arial"/>
            </a:endParaRPr>
          </a:p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DT ~ -45°C</a:t>
            </a:r>
            <a:endParaRPr lang="fr-FR" sz="1570" b="0" strike="noStrike" spc="-1">
              <a:latin typeface="Arial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4527360" y="6182280"/>
            <a:ext cx="2351520" cy="435600"/>
          </a:xfrm>
          <a:prstGeom prst="wedgeRoundRectCallout">
            <a:avLst>
              <a:gd name="adj1" fmla="val 22634"/>
              <a:gd name="adj2" fmla="val -425421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Doigt froid</a:t>
            </a:r>
            <a:endParaRPr lang="fr-FR" sz="1570" b="0" strike="noStrike" spc="-1">
              <a:latin typeface="Arial"/>
            </a:endParaRPr>
          </a:p>
        </p:txBody>
      </p:sp>
      <p:sp>
        <p:nvSpPr>
          <p:cNvPr id="220" name="CustomShape 5"/>
          <p:cNvSpPr/>
          <p:nvPr/>
        </p:nvSpPr>
        <p:spPr>
          <a:xfrm>
            <a:off x="9492480" y="3135240"/>
            <a:ext cx="2351520" cy="435600"/>
          </a:xfrm>
          <a:prstGeom prst="wedgeRoundRectCallout">
            <a:avLst>
              <a:gd name="adj1" fmla="val -98306"/>
              <a:gd name="adj2" fmla="val 196352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Radiateur</a:t>
            </a:r>
            <a:endParaRPr lang="fr-FR" sz="1570" b="0" strike="noStrike" spc="-1">
              <a:latin typeface="Arial"/>
            </a:endParaRPr>
          </a:p>
        </p:txBody>
      </p:sp>
      <p:sp>
        <p:nvSpPr>
          <p:cNvPr id="221" name="CustomShape 6"/>
          <p:cNvSpPr/>
          <p:nvPr/>
        </p:nvSpPr>
        <p:spPr>
          <a:xfrm>
            <a:off x="174960" y="2699280"/>
            <a:ext cx="2351520" cy="783000"/>
          </a:xfrm>
          <a:prstGeom prst="wedgeRoundRectCallout">
            <a:avLst>
              <a:gd name="adj1" fmla="val 108486"/>
              <a:gd name="adj2" fmla="val 156162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Nez usiné CNC </a:t>
            </a:r>
            <a:endParaRPr lang="fr-FR" sz="1570" b="0" strike="noStrike" spc="-1">
              <a:latin typeface="Arial"/>
            </a:endParaRPr>
          </a:p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avec réglage du tilt</a:t>
            </a:r>
            <a:endParaRPr lang="fr-FR" sz="1570" b="0" strike="noStrike" spc="-1">
              <a:latin typeface="Arial"/>
            </a:endParaRPr>
          </a:p>
        </p:txBody>
      </p:sp>
      <p:pic>
        <p:nvPicPr>
          <p:cNvPr id="222" name="Picture 8"/>
          <p:cNvPicPr/>
          <p:nvPr/>
        </p:nvPicPr>
        <p:blipFill>
          <a:blip r:embed="rId4"/>
          <a:stretch/>
        </p:blipFill>
        <p:spPr>
          <a:xfrm>
            <a:off x="9574920" y="4386960"/>
            <a:ext cx="2269080" cy="2055960"/>
          </a:xfrm>
          <a:prstGeom prst="rect">
            <a:avLst/>
          </a:prstGeom>
          <a:ln>
            <a:noFill/>
          </a:ln>
        </p:spPr>
      </p:pic>
      <p:sp>
        <p:nvSpPr>
          <p:cNvPr id="223" name="CustomShape 7"/>
          <p:cNvSpPr/>
          <p:nvPr/>
        </p:nvSpPr>
        <p:spPr>
          <a:xfrm>
            <a:off x="9492480" y="1487880"/>
            <a:ext cx="2351520" cy="435600"/>
          </a:xfrm>
          <a:prstGeom prst="wedgeRoundRectCallout">
            <a:avLst>
              <a:gd name="adj1" fmla="val -110995"/>
              <a:gd name="adj2" fmla="val 178227"/>
              <a:gd name="adj3" fmla="val 16667"/>
            </a:avLst>
          </a:prstGeom>
          <a:solidFill>
            <a:srgbClr val="00B0F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720" tIns="98280" rIns="108720" bIns="54360" anchor="ctr"/>
          <a:lstStyle/>
          <a:p>
            <a:pPr algn="ctr">
              <a:lnSpc>
                <a:spcPct val="78000"/>
              </a:lnSpc>
            </a:pPr>
            <a:r>
              <a:rPr lang="fr-FR" sz="1570" b="0" strike="noStrike" spc="-1">
                <a:solidFill>
                  <a:srgbClr val="FFFFFF"/>
                </a:solidFill>
                <a:latin typeface="Arial"/>
              </a:rPr>
              <a:t>PCB nu</a:t>
            </a:r>
            <a:endParaRPr lang="fr-FR" sz="157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2263680" y="124920"/>
            <a:ext cx="3831840" cy="156816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Se documenter, réfléchir aux meilleures options :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Objectif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Compétences 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Outillage</a:t>
            </a:r>
            <a:endParaRPr lang="fr-FR" sz="2180" b="0" strike="noStrike" spc="-1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2263680" y="1779840"/>
            <a:ext cx="3831840" cy="156636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Rassembler le matériel et les fournitures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Composants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PCB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Consommables</a:t>
            </a:r>
            <a:endParaRPr lang="fr-FR" sz="218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2263680" y="3434760"/>
            <a:ext cx="3831840" cy="156636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Montage électronique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Attention CMS </a:t>
            </a:r>
            <a:r>
              <a:rPr lang="fr-FR" sz="2180" b="0" strike="noStrike" spc="-1">
                <a:solidFill>
                  <a:srgbClr val="FFFFFF"/>
                </a:solidFill>
                <a:latin typeface="Wingdings"/>
              </a:rPr>
              <a:t>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Patience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Demander de l’aide</a:t>
            </a:r>
            <a:endParaRPr lang="fr-FR" sz="218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2263680" y="5083920"/>
            <a:ext cx="3831840" cy="1566360"/>
          </a:xfrm>
          <a:prstGeom prst="roundRect">
            <a:avLst>
              <a:gd name="adj" fmla="val 16667"/>
            </a:avLst>
          </a:prstGeom>
          <a:solidFill>
            <a:srgbClr val="00B8FF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Mise en boitier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Froid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Etanchéité</a:t>
            </a:r>
            <a:endParaRPr lang="fr-FR" sz="2180" b="0" strike="noStrike" spc="-1">
              <a:latin typeface="Arial"/>
            </a:endParaRPr>
          </a:p>
          <a:p>
            <a:pPr marL="345600" indent="-345240">
              <a:lnSpc>
                <a:spcPct val="78000"/>
              </a:lnSpc>
              <a:buClr>
                <a:srgbClr val="000000"/>
              </a:buClr>
              <a:buFont typeface="Times New Roman"/>
              <a:buChar char="-"/>
            </a:pPr>
            <a:r>
              <a:rPr lang="fr-FR" sz="2180" b="0" strike="noStrike" spc="-1">
                <a:solidFill>
                  <a:srgbClr val="FFFFFF"/>
                </a:solidFill>
                <a:latin typeface="Calibri"/>
              </a:rPr>
              <a:t>Connectivité</a:t>
            </a:r>
            <a:endParaRPr lang="fr-FR" sz="2180" b="0" strike="noStrike" spc="-1">
              <a:latin typeface="Arial"/>
            </a:endParaRPr>
          </a:p>
        </p:txBody>
      </p:sp>
      <p:pic>
        <p:nvPicPr>
          <p:cNvPr id="228" name="Image 6"/>
          <p:cNvPicPr/>
          <p:nvPr/>
        </p:nvPicPr>
        <p:blipFill>
          <a:blip r:embed="rId2"/>
          <a:stretch/>
        </p:blipFill>
        <p:spPr>
          <a:xfrm>
            <a:off x="192240" y="485640"/>
            <a:ext cx="869400" cy="846360"/>
          </a:xfrm>
          <a:prstGeom prst="rect">
            <a:avLst/>
          </a:prstGeom>
          <a:ln>
            <a:noFill/>
          </a:ln>
        </p:spPr>
      </p:pic>
      <p:pic>
        <p:nvPicPr>
          <p:cNvPr id="229" name="Picture 2"/>
          <p:cNvPicPr/>
          <p:nvPr/>
        </p:nvPicPr>
        <p:blipFill>
          <a:blip r:embed="rId3"/>
          <a:stretch/>
        </p:blipFill>
        <p:spPr>
          <a:xfrm>
            <a:off x="1184760" y="591480"/>
            <a:ext cx="957600" cy="740880"/>
          </a:xfrm>
          <a:prstGeom prst="rect">
            <a:avLst/>
          </a:prstGeom>
          <a:ln>
            <a:noFill/>
          </a:ln>
        </p:spPr>
      </p:pic>
      <p:pic>
        <p:nvPicPr>
          <p:cNvPr id="230" name="Image 8"/>
          <p:cNvPicPr/>
          <p:nvPr/>
        </p:nvPicPr>
        <p:blipFill>
          <a:blip r:embed="rId4"/>
          <a:stretch/>
        </p:blipFill>
        <p:spPr>
          <a:xfrm>
            <a:off x="132840" y="2065680"/>
            <a:ext cx="2044440" cy="994320"/>
          </a:xfrm>
          <a:prstGeom prst="rect">
            <a:avLst/>
          </a:prstGeom>
          <a:ln>
            <a:noFill/>
          </a:ln>
        </p:spPr>
      </p:pic>
      <p:pic>
        <p:nvPicPr>
          <p:cNvPr id="231" name="Image 9"/>
          <p:cNvPicPr/>
          <p:nvPr/>
        </p:nvPicPr>
        <p:blipFill>
          <a:blip r:embed="rId5"/>
          <a:stretch/>
        </p:blipFill>
        <p:spPr>
          <a:xfrm>
            <a:off x="171000" y="3580560"/>
            <a:ext cx="1917720" cy="1274400"/>
          </a:xfrm>
          <a:prstGeom prst="rect">
            <a:avLst/>
          </a:prstGeom>
          <a:ln>
            <a:noFill/>
          </a:ln>
        </p:spPr>
      </p:pic>
      <p:pic>
        <p:nvPicPr>
          <p:cNvPr id="232" name="Image 10"/>
          <p:cNvPicPr/>
          <p:nvPr/>
        </p:nvPicPr>
        <p:blipFill>
          <a:blip r:embed="rId6"/>
          <a:stretch/>
        </p:blipFill>
        <p:spPr>
          <a:xfrm>
            <a:off x="261360" y="5060880"/>
            <a:ext cx="1827360" cy="1516320"/>
          </a:xfrm>
          <a:prstGeom prst="rect">
            <a:avLst/>
          </a:prstGeom>
          <a:ln>
            <a:noFill/>
          </a:ln>
        </p:spPr>
      </p:pic>
      <p:sp>
        <p:nvSpPr>
          <p:cNvPr id="233" name="CustomShape 5"/>
          <p:cNvSpPr/>
          <p:nvPr/>
        </p:nvSpPr>
        <p:spPr>
          <a:xfrm>
            <a:off x="3832560" y="6650640"/>
            <a:ext cx="6141600" cy="23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8000"/>
              </a:lnSpc>
            </a:pPr>
            <a:r>
              <a:rPr lang="fr-FR" sz="1210" b="0" i="1" strike="noStrike" spc="-1">
                <a:solidFill>
                  <a:srgbClr val="000000"/>
                </a:solidFill>
                <a:latin typeface="Calibri"/>
              </a:rPr>
              <a:t>Les images présentées ici sont issues des sources citées</a:t>
            </a:r>
            <a:endParaRPr lang="fr-FR" sz="1210" b="0" strike="noStrike" spc="-1">
              <a:latin typeface="Arial"/>
            </a:endParaRPr>
          </a:p>
        </p:txBody>
      </p:sp>
      <p:pic>
        <p:nvPicPr>
          <p:cNvPr id="234" name="Picture 3"/>
          <p:cNvPicPr/>
          <p:nvPr/>
        </p:nvPicPr>
        <p:blipFill>
          <a:blip r:embed="rId7"/>
          <a:stretch/>
        </p:blipFill>
        <p:spPr>
          <a:xfrm>
            <a:off x="6270840" y="591480"/>
            <a:ext cx="2745000" cy="1658520"/>
          </a:xfrm>
          <a:prstGeom prst="rect">
            <a:avLst/>
          </a:prstGeom>
          <a:ln>
            <a:noFill/>
          </a:ln>
        </p:spPr>
      </p:pic>
      <p:pic>
        <p:nvPicPr>
          <p:cNvPr id="235" name="Picture 4"/>
          <p:cNvPicPr/>
          <p:nvPr/>
        </p:nvPicPr>
        <p:blipFill>
          <a:blip r:embed="rId8"/>
          <a:stretch/>
        </p:blipFill>
        <p:spPr>
          <a:xfrm>
            <a:off x="9144720" y="591480"/>
            <a:ext cx="2203560" cy="2766240"/>
          </a:xfrm>
          <a:prstGeom prst="rect">
            <a:avLst/>
          </a:prstGeom>
          <a:ln>
            <a:noFill/>
          </a:ln>
        </p:spPr>
      </p:pic>
      <p:pic>
        <p:nvPicPr>
          <p:cNvPr id="236" name="Picture 6"/>
          <p:cNvPicPr/>
          <p:nvPr/>
        </p:nvPicPr>
        <p:blipFill>
          <a:blip r:embed="rId9"/>
          <a:stretch/>
        </p:blipFill>
        <p:spPr>
          <a:xfrm>
            <a:off x="9144720" y="3553920"/>
            <a:ext cx="2140200" cy="256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611640" y="2753280"/>
            <a:ext cx="1096848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Plein d’autres que je n’ai pas le temps de citer !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608760" y="272520"/>
            <a:ext cx="1096848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Démo :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024560" y="1761120"/>
            <a:ext cx="9990360" cy="30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Vous pouvez vous connecter au point wifi : « nafa_rce » avec votre ordi ou téléphone.</a:t>
            </a:r>
            <a:endParaRPr lang="fr-FR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Vous pouvez aller dans votre navigateur est taper </a:t>
            </a:r>
            <a:r>
              <a:rPr lang="fr-FR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http://10.42.0.1:5901/vnc.html</a:t>
            </a:r>
            <a:endParaRPr lang="fr-FR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8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Le mot de passe est : « nafa123 »</a:t>
            </a:r>
            <a:endParaRPr lang="fr-FR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701640" y="2643120"/>
            <a:ext cx="10968480" cy="11419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Des questions ??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2269080" y="3911760"/>
            <a:ext cx="966852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La présentation est en format pdf, ppt, odp sur : </a:t>
            </a:r>
            <a:r>
              <a:rPr lang="fr-FR" sz="1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https://github.com/Presentation_RCE_2018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31E50-F259-45D2-B510-CBEC2D52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7F19FE7-111C-4DBC-A388-C9B75D9C5AFA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2666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15477-B6FB-4579-AFD9-4AF2CE339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:</a:t>
            </a:r>
          </a:p>
        </p:txBody>
      </p:sp>
    </p:spTree>
    <p:extLst>
      <p:ext uri="{BB962C8B-B14F-4D97-AF65-F5344CB8AC3E}">
        <p14:creationId xmlns:p14="http://schemas.microsoft.com/office/powerpoint/2010/main" val="3777739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B44AF0-229D-4F4E-9684-D864E785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Raspberry Pi :</a:t>
            </a:r>
          </a:p>
        </p:txBody>
      </p:sp>
    </p:spTree>
    <p:extLst>
      <p:ext uri="{BB962C8B-B14F-4D97-AF65-F5344CB8AC3E}">
        <p14:creationId xmlns:p14="http://schemas.microsoft.com/office/powerpoint/2010/main" val="3730739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90D8C-901E-4E7F-B385-B78E6DF48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NANOPI-M4 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841B793-8935-47FA-ABA1-0497E9614AB6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2661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4C945-0FD6-43C9-B643-3EBE79BC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Autres plateforme 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A728BEF-92C6-41AC-BF1F-A7B22778CDED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379595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éles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1E2D5B7-8969-4594-8A2A-713FD7F37E77}">
  <we:reference id="wa200000113" version="1.0.0.0" store="fr-FR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</TotalTime>
  <Words>1554</Words>
  <Application>Microsoft Office PowerPoint</Application>
  <PresentationFormat>Grand écran</PresentationFormat>
  <Paragraphs>258</Paragraphs>
  <Slides>47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47</vt:i4>
      </vt:variant>
    </vt:vector>
  </HeadingPairs>
  <TitlesOfParts>
    <vt:vector size="57" baseType="lpstr">
      <vt:lpstr>Arial</vt:lpstr>
      <vt:lpstr>Calibri</vt:lpstr>
      <vt:lpstr>Calibri Light</vt:lpstr>
      <vt:lpstr>Comic Sans MS</vt:lpstr>
      <vt:lpstr>Symbol</vt:lpstr>
      <vt:lpstr>Times New Roman</vt:lpstr>
      <vt:lpstr>Wingdings</vt:lpstr>
      <vt:lpstr>Office Theme</vt:lpstr>
      <vt:lpstr>Office Theme</vt:lpstr>
      <vt:lpstr>Céleste</vt:lpstr>
      <vt:lpstr>Présentation PowerPoint</vt:lpstr>
      <vt:lpstr>Le concept de l’open source  (code source ouvert) :</vt:lpstr>
      <vt:lpstr>La NAFABox (Nomad Astronomy For All) :</vt:lpstr>
      <vt:lpstr>Notre solution :</vt:lpstr>
      <vt:lpstr>Présentation PowerPoint</vt:lpstr>
      <vt:lpstr>Architecture :</vt:lpstr>
      <vt:lpstr>Le Raspberry Pi :</vt:lpstr>
      <vt:lpstr>La NANOPI-M4 :</vt:lpstr>
      <vt:lpstr>Les Autres plateforme :</vt:lpstr>
      <vt:lpstr>Les autres « BOX » :</vt:lpstr>
      <vt:lpstr>Les logiciels prise en charge Interface et interaction</vt:lpstr>
      <vt:lpstr>Le Noyaux principale : Indi/EKOS/KSTARS</vt:lpstr>
      <vt:lpstr>Logiciel pour l’aquisition et le pilotage</vt:lpstr>
      <vt:lpstr>Le traitement</vt:lpstr>
      <vt:lpstr>Installation de la nafabox</vt:lpstr>
      <vt:lpstr>Utilisation de la nafabox</vt:lpstr>
      <vt:lpstr>NEW :  Le HarDware NAFABOX</vt:lpstr>
      <vt:lpstr>D’autre Hardware Open Source</vt:lpstr>
      <vt:lpstr>              *</vt:lpstr>
      <vt:lpstr>Pour discuter sur la NAFABOX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sebastien durand</dc:creator>
  <dc:description/>
  <cp:lastModifiedBy>sebastien durand</cp:lastModifiedBy>
  <cp:revision>54</cp:revision>
  <dcterms:created xsi:type="dcterms:W3CDTF">2018-10-31T20:27:18Z</dcterms:created>
  <dcterms:modified xsi:type="dcterms:W3CDTF">2021-11-17T22:49:27Z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30</vt:i4>
  </property>
</Properties>
</file>